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5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6977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522" y="-78"/>
      </p:cViewPr>
      <p:guideLst>
        <p:guide orient="horz" pos="2160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30428"/>
            <a:ext cx="10344309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886200"/>
            <a:ext cx="851884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74639"/>
            <a:ext cx="2738199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90" y="274639"/>
            <a:ext cx="8011769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6977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97419" y="4074225"/>
            <a:ext cx="8480047" cy="933503"/>
          </a:xfrm>
        </p:spPr>
        <p:txBody>
          <a:bodyPr anchor="t">
            <a:normAutofit/>
          </a:bodyPr>
          <a:lstStyle>
            <a:lvl1pPr algn="r"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 smtClean="0"/>
              <a:t>НАЗВАНИЕ ДОКУМЕНТА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5339" y="5056514"/>
            <a:ext cx="7022123" cy="399229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Спикеры:</a:t>
            </a:r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4255339" y="6314581"/>
            <a:ext cx="7022123" cy="3992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AFD393"/>
                </a:solidFill>
              </a:rPr>
              <a:t>2016</a:t>
            </a:r>
            <a:endParaRPr lang="en-US" sz="1200" b="1" dirty="0">
              <a:solidFill>
                <a:srgbClr val="AFD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6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60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334" y="1709743"/>
            <a:ext cx="1049643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334" y="4589491"/>
            <a:ext cx="1049643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17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672" y="1825625"/>
            <a:ext cx="5172154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0954" y="1825625"/>
            <a:ext cx="5172154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197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365126"/>
            <a:ext cx="1049643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59" y="1681163"/>
            <a:ext cx="514838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59" y="2505075"/>
            <a:ext cx="5148384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0961" y="1681163"/>
            <a:ext cx="517373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0961" y="2505075"/>
            <a:ext cx="5173739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641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8494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92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457200"/>
            <a:ext cx="392506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3739" y="987426"/>
            <a:ext cx="616094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7" y="2057400"/>
            <a:ext cx="392506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2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57" y="457200"/>
            <a:ext cx="392506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3739" y="987426"/>
            <a:ext cx="6160949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57" y="2057400"/>
            <a:ext cx="392506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2094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490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09001" y="365125"/>
            <a:ext cx="2624108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6690" y="365125"/>
            <a:ext cx="7720201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59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406903"/>
            <a:ext cx="1034430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06713"/>
            <a:ext cx="1034430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00203"/>
            <a:ext cx="53749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00203"/>
            <a:ext cx="53749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35113"/>
            <a:ext cx="53770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174875"/>
            <a:ext cx="53770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35113"/>
            <a:ext cx="537921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174875"/>
            <a:ext cx="5379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3050"/>
            <a:ext cx="400377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3052"/>
            <a:ext cx="68032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35102"/>
            <a:ext cx="400377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800600"/>
            <a:ext cx="730186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12775"/>
            <a:ext cx="730186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367338"/>
            <a:ext cx="730186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4638"/>
            <a:ext cx="1095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00203"/>
            <a:ext cx="1095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356353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7ECB5-8D29-4001-BBF6-47CEA726D961}" type="datetimeFigureOut">
              <a:rPr lang="ru-RU" smtClean="0"/>
              <a:pPr/>
              <a:t>25.08.2016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356353"/>
            <a:ext cx="3853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356353"/>
            <a:ext cx="28396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DE4C-BB38-4622-B9BF-3DAD92522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6672" y="365126"/>
            <a:ext cx="104964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6672" y="1825625"/>
            <a:ext cx="1049643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6672" y="6356378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6D863246-BE53-6D41-A973-1573F7089E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25.08.2016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1238" y="6356378"/>
            <a:ext cx="41072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4909" y="6356378"/>
            <a:ext cx="2738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F5F74E09-4BD5-B34A-9E30-C35F1966A7B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986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5792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298541" y="571482"/>
            <a:ext cx="9286940" cy="71947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ИТОГОВЫЕ ВОПРОСЫ: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1298541" y="1988840"/>
            <a:ext cx="9286940" cy="27260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Что такое налог?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Объясните понятие «налоговая база»?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Сколько процентов составляет размер налога?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Что такое налоговый вычет?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Лента лицом вверх 4"/>
          <p:cNvSpPr/>
          <p:nvPr/>
        </p:nvSpPr>
        <p:spPr>
          <a:xfrm>
            <a:off x="369849" y="332657"/>
            <a:ext cx="11358642" cy="2304255"/>
          </a:xfrm>
          <a:prstGeom prst="ribbon2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Город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Государственная 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поддержка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69848" y="3929066"/>
            <a:ext cx="1135864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Тема урока 2.2. Как оформить налоговый вычет. </a:t>
            </a:r>
          </a:p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Виды и порядок получения.</a:t>
            </a:r>
            <a:endParaRPr lang="ru-RU" sz="32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9913" y="2348880"/>
            <a:ext cx="10358509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Каждый гражданин в нашей стране, получающий заработную плату, обязан платить налоги</a:t>
            </a:r>
            <a:endParaRPr lang="ru-RU" alt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27038" y="620688"/>
            <a:ext cx="10787137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ЧТО ЖЕ ТАКОЕ НАЛОГ?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7038" y="1714488"/>
            <a:ext cx="10787137" cy="35394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Налог – это обязательный платеж, взимаемый исключительно государством и в пользу государства для финансирования общественных благ. 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Размер налога - 13%. Это налог на доходы физических и юридических лиц. 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Налоговая база - это количественная оценка объекта налогообложения.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0" y="1214422"/>
            <a:ext cx="12169775" cy="564357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ru-RU" sz="2800" b="1" dirty="0">
                <a:latin typeface="Arial" pitchFamily="34" charset="0"/>
                <a:cs typeface="Arial" pitchFamily="34" charset="0"/>
              </a:rPr>
              <a:t>Посчитайте величину налога, если заработная плата составляет 5000 рублей, 10000 рублей, 20000 рублей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Сумма, которая уменьшает размер дохода – это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налоговый вычет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 В российском налоговом законодательстве лицо, на которое возложены обязанности по исчислению, удержанию у налогоплательщика и перечислению налогов в бюджет, называется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налоговым агентом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 Государственный орган, который призван обеспечить функционирование государственной налоговой системы, называется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налоговая инспекция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  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 Некоторым своим гражданам государство оказывает финансовую поддержку в форме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стандартных налоговых вычетов. </a:t>
            </a:r>
          </a:p>
          <a:p>
            <a:pPr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98410" y="285728"/>
            <a:ext cx="4374932" cy="6031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Упражнение № 1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2240" y="1052736"/>
            <a:ext cx="11619126" cy="43924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 algn="ctr">
              <a:spcBef>
                <a:spcPct val="0"/>
              </a:spcBef>
            </a:pP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Стандартный налоговый вычет - 	сумма, на которую уменьшается налоговая база; установленная действующим законодательством налоговая льгота. </a:t>
            </a:r>
            <a:b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Инвалидам с детства и инвалидам </a:t>
            </a:r>
            <a:b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I и II групп предоставляется налоговый вычет в размере </a:t>
            </a:r>
            <a:b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500 рублей.</a:t>
            </a:r>
            <a:br>
              <a:rPr lang="ru-RU" sz="3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3"/>
          <p:cNvSpPr>
            <a:spLocks noChangeArrowheads="1"/>
          </p:cNvSpPr>
          <p:nvPr/>
        </p:nvSpPr>
        <p:spPr bwMode="auto">
          <a:xfrm>
            <a:off x="0" y="1214422"/>
            <a:ext cx="12169775" cy="557075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Посчитайте величину налога с заработной платы инвалида с детства, если его заработная плата составляет 5500 рублей, </a:t>
            </a:r>
          </a:p>
          <a:p>
            <a:pPr algn="ctr" eaLnBrk="0" hangingPunct="0"/>
            <a:r>
              <a:rPr lang="ru-RU" sz="2800" b="1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10500 рублей, 20500 рублей.</a:t>
            </a: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 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С 2011 года родителям, опекунам, усыновителям ребенка–инвалида в возрасте до 18 лет,  предоставляется налоговый вычет   в размере  3 000. Такие же льготы предоставляются   родителям учащегося или студента  в возрасте до 24 лет, если он является инвалидом 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I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или II группы.</a:t>
            </a:r>
            <a:b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Таким образом, в связи с внесёнными изменениями, размер стандартного налогового вычета родителям, на обеспечении  которых находится ребенок-инвалид, увеличен в 1,5 раза.</a:t>
            </a:r>
            <a:b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 При этом налоговый вычет на ребенка-инвалида предоставляется в размере 3 000 рублей вне зависимости от того, каким по счету он является.</a:t>
            </a:r>
            <a:endParaRPr lang="ru-RU" sz="2400" dirty="0">
              <a:latin typeface="Arial" charset="0"/>
              <a:ea typeface="Calibri" pitchFamily="34" charset="0"/>
              <a:cs typeface="Arial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26971" y="214290"/>
            <a:ext cx="4374932" cy="6031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Упражнение №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2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5"/>
          <p:cNvSpPr txBox="1">
            <a:spLocks/>
          </p:cNvSpPr>
          <p:nvPr/>
        </p:nvSpPr>
        <p:spPr bwMode="auto">
          <a:xfrm>
            <a:off x="655599" y="1571612"/>
            <a:ext cx="10930014" cy="3486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defRPr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Инвалиды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с детства также имеют право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на освобождение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от уплаты налогов на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имущество.</a:t>
            </a:r>
          </a:p>
          <a:p>
            <a:pPr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defRPr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>
                <a:latin typeface="Arial" pitchFamily="34" charset="0"/>
                <a:cs typeface="Arial" pitchFamily="34" charset="0"/>
              </a:rPr>
            </a:br>
            <a:r>
              <a:rPr lang="ru-RU" sz="3600" dirty="0">
                <a:latin typeface="Arial" pitchFamily="34" charset="0"/>
                <a:cs typeface="Arial" pitchFamily="34" charset="0"/>
              </a:rPr>
              <a:t>Для инвалидов первой, второй и третьей групп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defRPr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существует налога на транспорт.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5"/>
          <p:cNvSpPr txBox="1">
            <a:spLocks/>
          </p:cNvSpPr>
          <p:nvPr/>
        </p:nvSpPr>
        <p:spPr>
          <a:xfrm>
            <a:off x="0" y="1169368"/>
            <a:ext cx="12169775" cy="56886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marL="514350" lvl="0" indent="-514350">
              <a:lnSpc>
                <a:spcPct val="120000"/>
              </a:lnSpc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Шаг 1. Напиши заявление на получение стандартного налогового вычета на ребенка (детей) на имя работодателя.</a:t>
            </a:r>
          </a:p>
          <a:p>
            <a:pPr marL="514350" lvl="0" indent="-514350">
              <a:lnSpc>
                <a:spcPct val="120000"/>
              </a:lnSpc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Шаг 2. Подготовь копии документов, подтверждающих право на получение вычета на ребенка (детей):</a:t>
            </a:r>
          </a:p>
          <a:p>
            <a:pPr marL="514350" lvl="0" indent="-514350">
              <a:lnSpc>
                <a:spcPct val="120000"/>
              </a:lnSpc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Шаг 3. Если сотрудник является единственным родителем (единственным приемным родителем), необходимо дополнить комплект документов копией документа, удостоверяющего, что родитель является единственным.</a:t>
            </a:r>
          </a:p>
          <a:p>
            <a:pPr marL="514350" lvl="0" indent="-514350">
              <a:lnSpc>
                <a:spcPct val="120000"/>
              </a:lnSpc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Шаг 4. Если сотрудник является опекуном или попечителем, необходимо дополнить комплект документов копией документа об опеке или попечительстве над ребенком.</a:t>
            </a:r>
          </a:p>
          <a:p>
            <a:pPr marL="514350" lvl="0" indent="-514350">
              <a:lnSpc>
                <a:spcPct val="120000"/>
              </a:lnSpc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Шаг 5. Обратись к работодателю с заявлением о предоставлении стандартного налогового вычета на ребенка (детей) и копиями документов, подтверждающих право на такой вычет.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5"/>
          <p:cNvSpPr txBox="1">
            <a:spLocks/>
          </p:cNvSpPr>
          <p:nvPr/>
        </p:nvSpPr>
        <p:spPr bwMode="auto">
          <a:xfrm>
            <a:off x="0" y="214290"/>
            <a:ext cx="12169775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74320" indent="-274320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defRPr/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Алгоритм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получения налогового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вычета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на детей 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351</Words>
  <Application>Microsoft Office PowerPoint</Application>
  <PresentationFormat>Произвольный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Marina Reginis</cp:lastModifiedBy>
  <cp:revision>6</cp:revision>
  <dcterms:created xsi:type="dcterms:W3CDTF">2016-04-18T11:00:31Z</dcterms:created>
  <dcterms:modified xsi:type="dcterms:W3CDTF">2016-08-25T15:29:40Z</dcterms:modified>
</cp:coreProperties>
</file>