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3" r:id="rId3"/>
    <p:sldId id="256" r:id="rId4"/>
    <p:sldId id="257" r:id="rId5"/>
    <p:sldId id="258" r:id="rId6"/>
    <p:sldId id="259" r:id="rId7"/>
    <p:sldId id="270" r:id="rId8"/>
    <p:sldId id="269" r:id="rId9"/>
    <p:sldId id="271" r:id="rId10"/>
    <p:sldId id="272" r:id="rId11"/>
  </p:sldIdLst>
  <p:sldSz cx="1216977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522" y="-78"/>
      </p:cViewPr>
      <p:guideLst>
        <p:guide orient="horz" pos="2160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30428"/>
            <a:ext cx="10344309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886200"/>
            <a:ext cx="851884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74639"/>
            <a:ext cx="2738199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74639"/>
            <a:ext cx="8011769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6977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97419" y="4074225"/>
            <a:ext cx="8480047" cy="933503"/>
          </a:xfrm>
        </p:spPr>
        <p:txBody>
          <a:bodyPr anchor="t">
            <a:normAutofit/>
          </a:bodyPr>
          <a:lstStyle>
            <a:lvl1pPr algn="r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 smtClean="0"/>
              <a:t>НАЗВАНИЕ ДОКУМЕНТА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5339" y="5056508"/>
            <a:ext cx="7022123" cy="399229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Спикеры:</a:t>
            </a:r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4255339" y="6314575"/>
            <a:ext cx="7022123" cy="399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AFD393"/>
                </a:solidFill>
              </a:rPr>
              <a:t>2016</a:t>
            </a:r>
            <a:endParaRPr lang="en-US" sz="1200" b="1" dirty="0">
              <a:solidFill>
                <a:srgbClr val="AFD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6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60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334" y="1709743"/>
            <a:ext cx="1049643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334" y="4589485"/>
            <a:ext cx="1049643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17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672" y="1825625"/>
            <a:ext cx="517215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0954" y="1825625"/>
            <a:ext cx="517215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19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365126"/>
            <a:ext cx="1049643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59" y="1681163"/>
            <a:ext cx="514838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59" y="2505075"/>
            <a:ext cx="5148384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0957" y="1681163"/>
            <a:ext cx="517373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0957" y="2505075"/>
            <a:ext cx="5173739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41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49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92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457200"/>
            <a:ext cx="39250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3739" y="987426"/>
            <a:ext cx="616094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7" y="2057400"/>
            <a:ext cx="39250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2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457200"/>
            <a:ext cx="39250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3739" y="987426"/>
            <a:ext cx="6160949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7" y="2057400"/>
            <a:ext cx="39250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209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90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9001" y="365125"/>
            <a:ext cx="2624108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6686" y="365125"/>
            <a:ext cx="7720201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59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406903"/>
            <a:ext cx="1034430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06713"/>
            <a:ext cx="1034430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00203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00203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35113"/>
            <a:ext cx="53770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174875"/>
            <a:ext cx="53770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35113"/>
            <a:ext cx="537921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174875"/>
            <a:ext cx="5379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3050"/>
            <a:ext cx="400377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3052"/>
            <a:ext cx="68032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35102"/>
            <a:ext cx="400377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800600"/>
            <a:ext cx="730186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12775"/>
            <a:ext cx="730186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367338"/>
            <a:ext cx="730186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4638"/>
            <a:ext cx="1095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00203"/>
            <a:ext cx="1095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356353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356353"/>
            <a:ext cx="3853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356353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6672" y="365126"/>
            <a:ext cx="104964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672" y="1825625"/>
            <a:ext cx="104964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672" y="6356372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1238" y="6356372"/>
            <a:ext cx="4107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4909" y="6356372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98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9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 лицом вверх 4"/>
          <p:cNvSpPr/>
          <p:nvPr/>
        </p:nvSpPr>
        <p:spPr>
          <a:xfrm>
            <a:off x="298411" y="1643052"/>
            <a:ext cx="11644394" cy="2286585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Город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Государственная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поддержка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4357694"/>
            <a:ext cx="11644394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Тема урока 1.1.</a:t>
            </a:r>
          </a:p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 Пособия по инвалидности: история и современность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26972" y="428606"/>
            <a:ext cx="11715832" cy="6463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>
                <a:latin typeface="Arial" pitchFamily="34" charset="0"/>
                <a:cs typeface="Arial" pitchFamily="34" charset="0"/>
              </a:rPr>
              <a:t>Пособия по инвалидности в РФ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226972" y="332656"/>
            <a:ext cx="11715832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ДРЕВНЯЯ ГРЕЦИЯ и ДРЕВНИЙ РИМ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226972" y="1557340"/>
            <a:ext cx="11715832" cy="452431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latin typeface="Arial" pitchFamily="34" charset="0"/>
                <a:cs typeface="Arial" pitchFamily="34" charset="0"/>
              </a:rPr>
              <a:t>В Древней Греции и в Древнем Риме уважительно относились к старикам, но особой заботы о них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не проявляли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ru-RU" sz="3200" dirty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Свободные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граждане получали небольшое ежедневное пособие.</a:t>
            </a:r>
          </a:p>
          <a:p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3200" dirty="0">
                <a:latin typeface="Arial" pitchFamily="34" charset="0"/>
                <a:cs typeface="Arial" pitchFamily="34" charset="0"/>
              </a:rPr>
              <a:t>Рабы-инвалиды умирали от голода.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3"/>
          <p:cNvSpPr txBox="1">
            <a:spLocks/>
          </p:cNvSpPr>
          <p:nvPr/>
        </p:nvSpPr>
        <p:spPr>
          <a:xfrm>
            <a:off x="369847" y="1700810"/>
            <a:ext cx="11430081" cy="3655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Христианство предписывало быть милосердными по отношению к инвалидам:  для них создавались приюты,  организовывалось питание.   </a:t>
            </a:r>
          </a:p>
          <a:p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Подать милость, оказать финансовую поддержку мог  богатый гражданин; государство не заботилось об этом.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69847" y="500042"/>
            <a:ext cx="11430081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ДРЕВНЯЯ ГРЕЦИЯ и ДРЕВНИЙ РИМ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512724" y="1785926"/>
            <a:ext cx="11144328" cy="41044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Частная благотворительность долгое время была основным источником существования для многих инвалидов в Германии, Франции, Англии и др. странах.</a:t>
            </a:r>
          </a:p>
          <a:p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Известны случаи, когда инвалиды сами зарабатывали себе на жизнь профессиональным трудом,  не ожидая помощи от государства.</a:t>
            </a:r>
          </a:p>
          <a:p>
            <a:pPr marL="108000" algn="ctr">
              <a:buFont typeface="Wingdings 3"/>
              <a:buChar char=""/>
              <a:defRPr/>
            </a:pP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12724" y="571480"/>
            <a:ext cx="11144328" cy="7858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ПОДДЕРЖКА ИНВАЛИДОВ ГОСУДАРСТВОМ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69847" y="714356"/>
            <a:ext cx="11501518" cy="12024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Впервые поддержку </a:t>
            </a:r>
            <a:br>
              <a:rPr lang="ru-RU" sz="3200" b="1" dirty="0" smtClean="0"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от государства инвалиды стали получать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4512658" y="2132858"/>
            <a:ext cx="3500439" cy="3760695"/>
            <a:chOff x="1837" y="1979"/>
            <a:chExt cx="2205" cy="1822"/>
          </a:xfrm>
          <a:solidFill>
            <a:schemeClr val="bg1"/>
          </a:solidFill>
        </p:grpSpPr>
        <p:sp>
          <p:nvSpPr>
            <p:cNvPr id="9" name="Стрелка вправо 8"/>
            <p:cNvSpPr>
              <a:spLocks noChangeArrowheads="1"/>
            </p:cNvSpPr>
            <p:nvPr/>
          </p:nvSpPr>
          <p:spPr bwMode="auto">
            <a:xfrm rot="5400000">
              <a:off x="2381" y="2478"/>
              <a:ext cx="1225" cy="227"/>
            </a:xfrm>
            <a:prstGeom prst="rightArrow">
              <a:avLst>
                <a:gd name="adj1" fmla="val 50000"/>
                <a:gd name="adj2" fmla="val 185779"/>
              </a:avLst>
            </a:prstGeom>
            <a:grpFill/>
            <a:ln w="254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3200">
                <a:solidFill>
                  <a:schemeClr val="lt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37" y="3294"/>
              <a:ext cx="2205" cy="507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30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Великобритания </a:t>
              </a:r>
              <a:r>
                <a:rPr lang="ru-RU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/>
              </a:r>
              <a:br>
                <a:rPr lang="ru-RU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ru-RU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(1908 г.)</a:t>
              </a:r>
            </a:p>
          </p:txBody>
        </p:sp>
      </p:grpSp>
      <p:grpSp>
        <p:nvGrpSpPr>
          <p:cNvPr id="11" name="Group 14"/>
          <p:cNvGrpSpPr>
            <a:grpSpLocks/>
          </p:cNvGrpSpPr>
          <p:nvPr/>
        </p:nvGrpSpPr>
        <p:grpSpPr bwMode="auto">
          <a:xfrm>
            <a:off x="2444127" y="2048743"/>
            <a:ext cx="2303463" cy="2691521"/>
            <a:chOff x="567" y="1786"/>
            <a:chExt cx="1451" cy="1304"/>
          </a:xfrm>
          <a:solidFill>
            <a:schemeClr val="bg1"/>
          </a:solidFill>
        </p:grpSpPr>
        <p:sp>
          <p:nvSpPr>
            <p:cNvPr id="12" name="Стрелка вправо 11"/>
            <p:cNvSpPr>
              <a:spLocks noChangeArrowheads="1"/>
            </p:cNvSpPr>
            <p:nvPr/>
          </p:nvSpPr>
          <p:spPr bwMode="auto">
            <a:xfrm rot="7895866">
              <a:off x="1425" y="2107"/>
              <a:ext cx="914" cy="272"/>
            </a:xfrm>
            <a:prstGeom prst="rightArrow">
              <a:avLst>
                <a:gd name="adj1" fmla="val 50000"/>
                <a:gd name="adj2" fmla="val 102392"/>
              </a:avLst>
            </a:prstGeom>
            <a:grpFill/>
            <a:ln w="254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3200">
                <a:solidFill>
                  <a:schemeClr val="lt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67" y="2568"/>
              <a:ext cx="1406" cy="52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Германия </a:t>
              </a:r>
              <a:br>
                <a:rPr lang="ru-RU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ru-RU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(1889 г.)</a:t>
              </a:r>
            </a:p>
          </p:txBody>
        </p:sp>
      </p:grpSp>
      <p:grpSp>
        <p:nvGrpSpPr>
          <p:cNvPr id="14" name="Group 20"/>
          <p:cNvGrpSpPr>
            <a:grpSpLocks/>
          </p:cNvGrpSpPr>
          <p:nvPr/>
        </p:nvGrpSpPr>
        <p:grpSpPr bwMode="auto">
          <a:xfrm>
            <a:off x="7798794" y="2109818"/>
            <a:ext cx="2447925" cy="2611022"/>
            <a:chOff x="4005" y="1842"/>
            <a:chExt cx="1542" cy="1265"/>
          </a:xfrm>
          <a:solidFill>
            <a:schemeClr val="bg1"/>
          </a:solidFill>
        </p:grpSpPr>
        <p:sp>
          <p:nvSpPr>
            <p:cNvPr id="15" name="Стрелка вправо 14"/>
            <p:cNvSpPr>
              <a:spLocks noChangeArrowheads="1"/>
            </p:cNvSpPr>
            <p:nvPr/>
          </p:nvSpPr>
          <p:spPr bwMode="auto">
            <a:xfrm rot="3155104">
              <a:off x="3723" y="2133"/>
              <a:ext cx="809" cy="227"/>
            </a:xfrm>
            <a:prstGeom prst="rightArrow">
              <a:avLst>
                <a:gd name="adj1" fmla="val 50000"/>
                <a:gd name="adj2" fmla="val 122904"/>
              </a:avLst>
            </a:prstGeom>
            <a:grpFill/>
            <a:ln w="254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3200">
                <a:solidFill>
                  <a:schemeClr val="lt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005" y="2585"/>
              <a:ext cx="1542" cy="52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Франция  </a:t>
              </a:r>
              <a:br>
                <a:rPr lang="ru-RU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ru-RU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(1910 г.)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2240" y="1916833"/>
            <a:ext cx="11619126" cy="30469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Финансирование пенсии было возложено на работодателей и работников. </a:t>
            </a:r>
          </a:p>
          <a:p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Государство признало ценность каждого человека. </a:t>
            </a:r>
          </a:p>
          <a:p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Общество стало милосердным к нуждающимся.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26972" y="714356"/>
            <a:ext cx="11644394" cy="6264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ФИНАНСИРОВАНИЕ ПЕНСИЙ РАБОТОДАТЕЛЯМИ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98410" y="188640"/>
            <a:ext cx="11572956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Всеобщая система пенсионного обеспечения современной России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4247" y="1412875"/>
            <a:ext cx="11521281" cy="138499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Государственная пенсия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–  </a:t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latin typeface="Arial" pitchFamily="34" charset="0"/>
                <a:cs typeface="Arial" pitchFamily="34" charset="0"/>
              </a:rPr>
              <a:t>ежемесячная денежная выплата гражданам России за счет государства (из средств Пенсионного фонда).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324248" y="2924945"/>
            <a:ext cx="11480437" cy="138499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Трудовая пенсия по инвалидности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- ежемесячная денежная выплата   гражданам, признанными инвалидами I, II и III групп 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имеющим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трудовой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стаж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324247" y="4500570"/>
            <a:ext cx="11449272" cy="18158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>
                <a:latin typeface="Arial" pitchFamily="34" charset="0"/>
                <a:cs typeface="Arial" pitchFamily="34" charset="0"/>
              </a:rPr>
              <a:t>Социальная пенсия по инвалидности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– </a:t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latin typeface="Arial" pitchFamily="34" charset="0"/>
                <a:cs typeface="Arial" pitchFamily="34" charset="0"/>
              </a:rPr>
              <a:t>выплата, гарантированная государством инвалидам I, II и III групп  при полном отсутствии у них трудового стажа,  или детям-инвалидам.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23"/>
          <p:cNvGraphicFramePr>
            <a:graphicFrameLocks noGrp="1"/>
          </p:cNvGraphicFramePr>
          <p:nvPr/>
        </p:nvGraphicFramePr>
        <p:xfrm>
          <a:off x="-4" y="0"/>
          <a:ext cx="12169778" cy="6902768"/>
        </p:xfrm>
        <a:graphic>
          <a:graphicData uri="http://schemas.openxmlformats.org/drawingml/2006/table">
            <a:tbl>
              <a:tblPr/>
              <a:tblGrid>
                <a:gridCol w="6084889"/>
                <a:gridCol w="6084889"/>
              </a:tblGrid>
              <a:tr h="668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Государственные пенсии в России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Разновидности</a:t>
                      </a:r>
                      <a:b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пенсий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24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Трудовая пенсия -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ежемесячная денежная выплата в целях компенсации гражданам, достигшим возраста 55 и 60 лет,  заработной платы или иного дохода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1) по старости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2) по инвалидности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3) по случаю потери кормильца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3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Социальная пенсия -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минимальная выплата, гарантированная государством тем категориям граждан, которые не имеют необходимого трудового стажа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инвалидности: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а) инвалидам I группы;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б) инвалидам  II группы;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в) инвалидам III группы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(при полном отсутствии у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них   трудового стажа,  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или детям-инвалидам)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302</Words>
  <Application>Microsoft Office PowerPoint</Application>
  <PresentationFormat>Произвольный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Marina Reginis</cp:lastModifiedBy>
  <cp:revision>16</cp:revision>
  <dcterms:created xsi:type="dcterms:W3CDTF">2016-04-18T11:00:31Z</dcterms:created>
  <dcterms:modified xsi:type="dcterms:W3CDTF">2016-08-25T15:28:16Z</dcterms:modified>
</cp:coreProperties>
</file>