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74" r:id="rId2"/>
    <p:sldId id="275" r:id="rId3"/>
    <p:sldId id="266" r:id="rId4"/>
    <p:sldId id="269" r:id="rId5"/>
    <p:sldId id="272" r:id="rId6"/>
    <p:sldId id="277" r:id="rId7"/>
    <p:sldId id="271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66"/>
    <a:srgbClr val="FFFFCC"/>
    <a:srgbClr val="CCFFFF"/>
    <a:srgbClr val="FF0066"/>
    <a:srgbClr val="660066"/>
    <a:srgbClr val="660033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2E68D20-1758-498C-8964-005DEAB468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71849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54DE6-59CD-4229-BD6C-286AA48DF61E}" type="datetimeFigureOut">
              <a:rPr lang="ru-RU" altLang="ru-RU"/>
              <a:pPr>
                <a:defRPr/>
              </a:pPr>
              <a:t>19.04.2016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89FEA-32A7-4E5B-A884-4E1788A870F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4BAB7-E3F9-41E2-98FA-A8E7B3819543}" type="datetimeFigureOut">
              <a:rPr lang="ru-RU" altLang="ru-RU"/>
              <a:pPr>
                <a:defRPr/>
              </a:pPr>
              <a:t>19.04.2016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F5E2B-895F-4AD8-832B-806D6FE1F47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B32A7-18EB-4716-8454-B2E179DC0E64}" type="datetimeFigureOut">
              <a:rPr lang="ru-RU" altLang="ru-RU"/>
              <a:pPr>
                <a:defRPr/>
              </a:pPr>
              <a:t>19.04.2016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4E8AA-DD45-4B22-9D31-6B83138438A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22DDB-3D50-431B-903B-2C8062689697}" type="datetimeFigureOut">
              <a:rPr lang="ru-RU" altLang="ru-RU"/>
              <a:pPr>
                <a:defRPr/>
              </a:pPr>
              <a:t>19.04.2016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054DC9-15F3-4957-A3BA-D0DBC9C59F4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C09B1-1205-4ED3-B1C9-8A4D73B2B474}" type="datetimeFigureOut">
              <a:rPr lang="ru-RU" altLang="ru-RU"/>
              <a:pPr>
                <a:defRPr/>
              </a:pPr>
              <a:t>19.04.2016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03BA62-9D85-4EB2-932E-06290A14AB0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27429-4B0E-4C87-B057-26A546EA0B35}" type="datetimeFigureOut">
              <a:rPr lang="ru-RU" altLang="ru-RU"/>
              <a:pPr>
                <a:defRPr/>
              </a:pPr>
              <a:t>19.04.2016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9469B-7A05-4CA4-977B-FB0AE89109E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00FC-3E74-40A7-8D5E-4511448EB264}" type="datetimeFigureOut">
              <a:rPr lang="ru-RU" altLang="ru-RU"/>
              <a:pPr>
                <a:defRPr/>
              </a:pPr>
              <a:t>19.04.2016</a:t>
            </a:fld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B5064-4CF0-41FD-95C3-267190B3C32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434C3-9E0A-44CF-8441-6E6D31FF6047}" type="datetimeFigureOut">
              <a:rPr lang="ru-RU" altLang="ru-RU"/>
              <a:pPr>
                <a:defRPr/>
              </a:pPr>
              <a:t>19.04.2016</a:t>
            </a:fld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F8B1C-1898-456F-B583-C6C81188EC0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8D669-ED91-4780-8F41-061AFC34C218}" type="datetimeFigureOut">
              <a:rPr lang="ru-RU" altLang="ru-RU"/>
              <a:pPr>
                <a:defRPr/>
              </a:pPr>
              <a:t>19.04.2016</a:t>
            </a:fld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FFD44-AF0C-46BE-9FD2-138351985BD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951A3-8508-4F70-A4CC-BA3DA18DF500}" type="datetimeFigureOut">
              <a:rPr lang="ru-RU" altLang="ru-RU"/>
              <a:pPr>
                <a:defRPr/>
              </a:pPr>
              <a:t>19.04.2016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748CC-8973-4C2E-995E-7864AA474E7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64B76-7B68-438F-955E-E600BA232E15}" type="datetimeFigureOut">
              <a:rPr lang="ru-RU" altLang="ru-RU"/>
              <a:pPr>
                <a:defRPr/>
              </a:pPr>
              <a:t>19.04.2016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CD389-2756-42E5-8228-A1E5568D2A6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B1C7975-C61C-4868-A325-9A0B29D26916}" type="datetimeFigureOut">
              <a:rPr lang="ru-RU" altLang="ru-RU"/>
              <a:pPr>
                <a:defRPr/>
              </a:pPr>
              <a:t>19.04.2016</a:t>
            </a:fld>
            <a:endParaRPr lang="ru-RU" altLang="ru-RU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AB5CB08-2D16-42CA-A7A1-99034DB27F8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857496"/>
            <a:ext cx="9144000" cy="2559413"/>
          </a:xfrm>
        </p:spPr>
        <p:txBody>
          <a:bodyPr anchor="b"/>
          <a:lstStyle/>
          <a:p>
            <a:pPr eaLnBrk="1" hangingPunct="1"/>
            <a:r>
              <a:rPr lang="ru-RU" altLang="ru-RU" sz="4000" b="1" dirty="0" smtClean="0">
                <a:solidFill>
                  <a:srgbClr val="000000"/>
                </a:solidFill>
                <a:latin typeface="+mn-lt"/>
              </a:rPr>
              <a:t>Тема урока </a:t>
            </a:r>
            <a:r>
              <a:rPr lang="en-US" altLang="ru-RU" sz="4000" b="1" dirty="0" smtClean="0">
                <a:solidFill>
                  <a:srgbClr val="000000"/>
                </a:solidFill>
                <a:latin typeface="+mn-lt"/>
              </a:rPr>
              <a:t>1</a:t>
            </a:r>
            <a:r>
              <a:rPr lang="ru-RU" altLang="ru-RU" sz="4000" b="1" dirty="0" smtClean="0">
                <a:solidFill>
                  <a:srgbClr val="000000"/>
                </a:solidFill>
                <a:latin typeface="+mn-lt"/>
              </a:rPr>
              <a:t>.2. </a:t>
            </a:r>
            <a:br>
              <a:rPr lang="ru-RU" altLang="ru-RU" sz="4000" b="1" dirty="0" smtClean="0">
                <a:solidFill>
                  <a:srgbClr val="000000"/>
                </a:solidFill>
                <a:latin typeface="+mn-lt"/>
              </a:rPr>
            </a:br>
            <a:r>
              <a:rPr lang="ru-RU" sz="4000" b="1" dirty="0" smtClean="0">
                <a:latin typeface="+mn-lt"/>
              </a:rPr>
              <a:t>Как </a:t>
            </a:r>
            <a:r>
              <a:rPr lang="ru-RU" sz="4000" b="1" dirty="0">
                <a:latin typeface="+mn-lt"/>
              </a:rPr>
              <a:t>оптимизировать семейные расходы</a:t>
            </a:r>
            <a:r>
              <a:rPr lang="en-US" altLang="ru-RU" sz="4000" b="1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 altLang="ru-RU" sz="4000" b="1" dirty="0" smtClean="0">
                <a:solidFill>
                  <a:srgbClr val="000000"/>
                </a:solidFill>
                <a:latin typeface="Calibri" pitchFamily="34" charset="0"/>
              </a:rPr>
            </a:br>
            <a:endParaRPr lang="ru-RU" altLang="ru-RU" sz="40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Лента лицом вверх 7"/>
          <p:cNvSpPr/>
          <p:nvPr/>
        </p:nvSpPr>
        <p:spPr>
          <a:xfrm>
            <a:off x="357158" y="260648"/>
            <a:ext cx="4207340" cy="1168088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rgbClr val="000000"/>
                </a:solidFill>
                <a:latin typeface="+mn-lt"/>
              </a:rPr>
              <a:t>Страна </a:t>
            </a:r>
            <a:r>
              <a:rPr lang="ru-RU" altLang="ru-RU" b="1" dirty="0" err="1" smtClean="0">
                <a:solidFill>
                  <a:srgbClr val="000000"/>
                </a:solidFill>
                <a:latin typeface="+mn-lt"/>
              </a:rPr>
              <a:t>Финагрия</a:t>
            </a:r>
            <a:endParaRPr lang="ru-RU" altLang="ru-RU" b="1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Лента лицом вверх 8"/>
          <p:cNvSpPr/>
          <p:nvPr/>
        </p:nvSpPr>
        <p:spPr>
          <a:xfrm>
            <a:off x="4679876" y="260648"/>
            <a:ext cx="4178404" cy="1171730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rgbClr val="000000"/>
                </a:solidFill>
                <a:latin typeface="+mn-lt"/>
              </a:rPr>
              <a:t>Город Семейный бюджет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642910" y="6558"/>
            <a:ext cx="7715304" cy="529465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100000">
                <a:srgbClr val="EBFFE0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Алгоритм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оптимизации расходов семьи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Шаг 1. Рассчитай располагаемую сумму средств.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Шаг 2.  Запланируй резерв средств семьи.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Шаг 3. Контролируй мелочи.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Шаг 4. Сократи свои расходы.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ВАЖНО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отказаться от вредных привычек, таких как, курение, употребление спиртных напитков, чрезмерное количество сладостей!!!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658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27" name="Group 2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1394289"/>
              </p:ext>
            </p:extLst>
          </p:nvPr>
        </p:nvGraphicFramePr>
        <p:xfrm>
          <a:off x="107504" y="0"/>
          <a:ext cx="9036497" cy="6669358"/>
        </p:xfrm>
        <a:graphic>
          <a:graphicData uri="http://schemas.openxmlformats.org/drawingml/2006/table">
            <a:tbl>
              <a:tblPr/>
              <a:tblGrid>
                <a:gridCol w="538859"/>
                <a:gridCol w="1004236"/>
                <a:gridCol w="1002604"/>
                <a:gridCol w="767465"/>
                <a:gridCol w="829515"/>
                <a:gridCol w="979743"/>
                <a:gridCol w="1053225"/>
                <a:gridCol w="979743"/>
                <a:gridCol w="902996"/>
                <a:gridCol w="978111"/>
              </a:tblGrid>
              <a:tr h="30786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п/п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Доход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Расходы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48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Счета и услуги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Связь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Трансп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Б</a:t>
                      </a:r>
                      <a:r>
                        <a:rPr kumimoji="0" lang="en-GB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ыт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овые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Дом. жив.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Питание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Личные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029">
                <a:tc gridSpan="10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Октябрь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17800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3750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1250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5680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3500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17280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2580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950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4500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14230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35200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1050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2380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1750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4830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5650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20160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37000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2350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6500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380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8200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28230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38650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4200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760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3450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2870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3760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8270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10790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34100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029">
                <a:tc gridSpan="10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Январь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17800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4200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890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1130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4800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17200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3500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2300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13380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35200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2790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1900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4450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4970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18610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37000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3250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4800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2900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630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6550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7870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26700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30000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3780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680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2130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2980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5410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7590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25070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8655">
                <a:tc gridSpan="10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Март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17800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3800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950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4870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15800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3500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12250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35200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2100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980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2250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1450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4380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4770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17430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37000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5800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7200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25400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40000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4045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3300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2950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3090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9170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10950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34305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9" name="Rectangle 9"/>
          <p:cNvSpPr>
            <a:spLocks noChangeArrowheads="1"/>
          </p:cNvSpPr>
          <p:nvPr/>
        </p:nvSpPr>
        <p:spPr bwMode="auto">
          <a:xfrm>
            <a:off x="0" y="116633"/>
            <a:ext cx="9144000" cy="72156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 dirty="0">
                <a:latin typeface="+mn-lt"/>
              </a:rPr>
              <a:t>Группировка данных</a:t>
            </a:r>
          </a:p>
        </p:txBody>
      </p:sp>
      <p:graphicFrame>
        <p:nvGraphicFramePr>
          <p:cNvPr id="5260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1198705"/>
              </p:ext>
            </p:extLst>
          </p:nvPr>
        </p:nvGraphicFramePr>
        <p:xfrm>
          <a:off x="0" y="1571612"/>
          <a:ext cx="9144001" cy="5286388"/>
        </p:xfrm>
        <a:graphic>
          <a:graphicData uri="http://schemas.openxmlformats.org/drawingml/2006/table">
            <a:tbl>
              <a:tblPr/>
              <a:tblGrid>
                <a:gridCol w="545270"/>
                <a:gridCol w="1016183"/>
                <a:gridCol w="1014531"/>
                <a:gridCol w="776595"/>
                <a:gridCol w="839384"/>
                <a:gridCol w="991399"/>
                <a:gridCol w="1065754"/>
                <a:gridCol w="991399"/>
                <a:gridCol w="913739"/>
                <a:gridCol w="989747"/>
              </a:tblGrid>
              <a:tr h="402189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п/п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Доход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Расходы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3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Счета и услуги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Связь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Трансп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Б</a:t>
                      </a:r>
                      <a:r>
                        <a:rPr kumimoji="0" lang="en-GB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ыт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овые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Дом. жив.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Питание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Личные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39">
                <a:tc gridSpan="10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Октябрь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1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17900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3165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1125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2250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925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5090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3000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15755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1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36950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3017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870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3983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2750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1963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6700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8213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27496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39">
                <a:tc gridSpan="10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Январь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1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17900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3850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695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1565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950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4500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3550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15290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1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34066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3273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793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2943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2467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1703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5470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6810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23459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39">
                <a:tc gridSpan="10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Март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1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17900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3150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215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850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1750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875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4185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3000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14025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1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37400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2715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860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3533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2733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1713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6517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7640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25711</a:t>
                      </a:r>
                    </a:p>
                  </a:txBody>
                  <a:tcPr marT="45696" marB="45696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72" name="Rectangle 323"/>
          <p:cNvSpPr>
            <a:spLocks noChangeArrowheads="1"/>
          </p:cNvSpPr>
          <p:nvPr/>
        </p:nvSpPr>
        <p:spPr bwMode="auto">
          <a:xfrm>
            <a:off x="0" y="908050"/>
            <a:ext cx="91440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400" b="1" dirty="0">
                <a:latin typeface="+mn-lt"/>
              </a:rPr>
              <a:t>Группа 1: 15000 – 25000             Группа 2: 30000 - 40000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8" name="Rectangle 6"/>
          <p:cNvSpPr>
            <a:spLocks noChangeArrowheads="1"/>
          </p:cNvSpPr>
          <p:nvPr/>
        </p:nvSpPr>
        <p:spPr bwMode="auto">
          <a:xfrm>
            <a:off x="0" y="0"/>
            <a:ext cx="9144000" cy="57306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600" b="1" dirty="0">
                <a:latin typeface="+mn-lt"/>
              </a:rPr>
              <a:t>Группировка данных</a:t>
            </a:r>
          </a:p>
        </p:txBody>
      </p:sp>
      <p:graphicFrame>
        <p:nvGraphicFramePr>
          <p:cNvPr id="6234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264494"/>
              </p:ext>
            </p:extLst>
          </p:nvPr>
        </p:nvGraphicFramePr>
        <p:xfrm>
          <a:off x="2" y="1772816"/>
          <a:ext cx="9143998" cy="5085185"/>
        </p:xfrm>
        <a:graphic>
          <a:graphicData uri="http://schemas.openxmlformats.org/drawingml/2006/table">
            <a:tbl>
              <a:tblPr/>
              <a:tblGrid>
                <a:gridCol w="545985"/>
                <a:gridCol w="1014694"/>
                <a:gridCol w="1014694"/>
                <a:gridCol w="777820"/>
                <a:gridCol w="838297"/>
                <a:gridCol w="991174"/>
                <a:gridCol w="1066772"/>
                <a:gridCol w="991174"/>
                <a:gridCol w="913896"/>
                <a:gridCol w="989492"/>
              </a:tblGrid>
              <a:tr h="569569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п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п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Доход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Расходы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9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Счета и услуги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Связь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Трансп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Б</a:t>
                      </a:r>
                      <a:r>
                        <a:rPr kumimoji="0" lang="en-GB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ыт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овые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Дом. жив.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Питание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Личные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17900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3388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198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890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1855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917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4592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3183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15023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9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100 %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18,9%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1,1%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10,4%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5,1%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25,7%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17,8%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84%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36139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3002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841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3486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2650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1793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6229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7554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25555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9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100 %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8,3%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2,3%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9,6%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7,3%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17,2%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21%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70,7%</a:t>
                      </a:r>
                    </a:p>
                  </a:txBody>
                  <a:tcPr marT="45712" marB="4571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41" name="Rectangle 144"/>
          <p:cNvSpPr>
            <a:spLocks noChangeArrowheads="1"/>
          </p:cNvSpPr>
          <p:nvPr/>
        </p:nvSpPr>
        <p:spPr bwMode="auto">
          <a:xfrm>
            <a:off x="0" y="908050"/>
            <a:ext cx="91440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400" b="1" dirty="0">
                <a:latin typeface="+mn-lt"/>
              </a:rPr>
              <a:t>Группа 1: 15000 – 25000             Группа 2: 30000 - 40000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5720" y="214290"/>
            <a:ext cx="8572560" cy="6427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spc="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Анализ </a:t>
            </a:r>
            <a:r>
              <a:rPr lang="ru-RU" sz="2400" b="1" spc="7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данных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8441" y="1142984"/>
            <a:ext cx="4357718" cy="278608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Расходы группы 1</a:t>
            </a:r>
          </a:p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Счета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услуги             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18,9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</a:p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Связь                               1,1%</a:t>
            </a:r>
          </a:p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Транспорт                       5%</a:t>
            </a:r>
          </a:p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Бытовые                         10,4%</a:t>
            </a:r>
          </a:p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Домашние животные 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5,1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</a:p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Питание                        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25,7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</a:p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Личные                           17,8%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14876" y="1142984"/>
            <a:ext cx="4214842" cy="28575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Расходы группы 2</a:t>
            </a:r>
          </a:p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Счета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услуги       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8,3%</a:t>
            </a:r>
          </a:p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Связь  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2,3%</a:t>
            </a:r>
          </a:p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Транспорт            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9,6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                    </a:t>
            </a:r>
          </a:p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Бытовые         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7,3%</a:t>
            </a:r>
          </a:p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Домашние животные 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 </a:t>
            </a:r>
          </a:p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Питание             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17,2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</a:p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Личные             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21%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4232777"/>
            <a:ext cx="8572560" cy="262522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ростом дохода семьи структура расходов меняется: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200" spc="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удельный вес расходов на счета  и услуги, бытовые товары, питание снижается;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spc="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доля расходов на связь, домашних животных остается на прежнем уровне;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spc="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удельный вес расходов на транспорт и удовлетворение личных потребностей увеличивается</a:t>
            </a:r>
            <a:r>
              <a:rPr lang="ru-RU" sz="2200" b="1" spc="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7440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7"/>
          <p:cNvSpPr>
            <a:spLocks noChangeArrowheads="1"/>
          </p:cNvSpPr>
          <p:nvPr/>
        </p:nvSpPr>
        <p:spPr bwMode="auto">
          <a:xfrm>
            <a:off x="251520" y="1628800"/>
            <a:ext cx="82073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altLang="ru-RU" sz="4400" b="1" dirty="0" err="1">
                <a:latin typeface="+mn-lt"/>
              </a:rPr>
              <a:t>Строгое</a:t>
            </a:r>
            <a:r>
              <a:rPr lang="ru-RU" altLang="ru-RU" sz="4400" b="1" dirty="0">
                <a:latin typeface="+mn-lt"/>
              </a:rPr>
              <a:t> </a:t>
            </a:r>
            <a:r>
              <a:rPr lang="en-GB" altLang="ru-RU" sz="4400" b="1" dirty="0" err="1">
                <a:latin typeface="+mn-lt"/>
              </a:rPr>
              <a:t>ведение</a:t>
            </a:r>
            <a:r>
              <a:rPr lang="ru-RU" altLang="ru-RU" sz="4400" b="1" dirty="0">
                <a:latin typeface="+mn-lt"/>
              </a:rPr>
              <a:t> </a:t>
            </a:r>
            <a:r>
              <a:rPr lang="en-GB" altLang="ru-RU" sz="4400" b="1" dirty="0" err="1">
                <a:latin typeface="+mn-lt"/>
              </a:rPr>
              <a:t>учёта</a:t>
            </a:r>
            <a:r>
              <a:rPr lang="en-GB" altLang="ru-RU" sz="4400" b="1" dirty="0">
                <a:latin typeface="+mn-lt"/>
              </a:rPr>
              <a:t> </a:t>
            </a:r>
          </a:p>
          <a:p>
            <a:pPr algn="ctr" eaLnBrk="1" hangingPunct="1"/>
            <a:r>
              <a:rPr lang="ru-RU" altLang="ru-RU" sz="4400" b="1" dirty="0">
                <a:latin typeface="+mn-lt"/>
              </a:rPr>
              <a:t>д</a:t>
            </a:r>
            <a:r>
              <a:rPr lang="en-GB" altLang="ru-RU" sz="4400" b="1" dirty="0" err="1">
                <a:latin typeface="+mn-lt"/>
              </a:rPr>
              <a:t>енежных</a:t>
            </a:r>
            <a:r>
              <a:rPr lang="ru-RU" altLang="ru-RU" sz="4400" b="1" dirty="0">
                <a:latin typeface="+mn-lt"/>
              </a:rPr>
              <a:t> </a:t>
            </a:r>
            <a:r>
              <a:rPr lang="en-GB" altLang="ru-RU" sz="4400" b="1" dirty="0" err="1">
                <a:latin typeface="+mn-lt"/>
              </a:rPr>
              <a:t>средств</a:t>
            </a:r>
            <a:r>
              <a:rPr lang="en-GB" altLang="ru-RU" sz="4400" b="1" dirty="0">
                <a:latin typeface="+mn-lt"/>
              </a:rPr>
              <a:t> </a:t>
            </a:r>
            <a:r>
              <a:rPr lang="en-GB" altLang="ru-RU" sz="4400" b="1" dirty="0" err="1">
                <a:latin typeface="+mn-lt"/>
              </a:rPr>
              <a:t>семьи</a:t>
            </a:r>
            <a:r>
              <a:rPr lang="en-GB" altLang="ru-RU" sz="4400" b="1" dirty="0">
                <a:latin typeface="+mn-lt"/>
              </a:rPr>
              <a:t> </a:t>
            </a:r>
          </a:p>
          <a:p>
            <a:pPr algn="ctr" eaLnBrk="1" hangingPunct="1"/>
            <a:r>
              <a:rPr lang="ru-RU" altLang="ru-RU" sz="4400" b="1" dirty="0">
                <a:latin typeface="+mn-lt"/>
              </a:rPr>
              <a:t>п</a:t>
            </a:r>
            <a:r>
              <a:rPr lang="en-GB" altLang="ru-RU" sz="4400" b="1" dirty="0" err="1">
                <a:latin typeface="+mn-lt"/>
              </a:rPr>
              <a:t>риводит</a:t>
            </a:r>
            <a:r>
              <a:rPr lang="ru-RU" altLang="ru-RU" sz="4400" b="1" dirty="0">
                <a:latin typeface="+mn-lt"/>
              </a:rPr>
              <a:t> </a:t>
            </a:r>
            <a:r>
              <a:rPr lang="en-GB" altLang="ru-RU" sz="4400" b="1" dirty="0">
                <a:latin typeface="+mn-lt"/>
              </a:rPr>
              <a:t>к</a:t>
            </a:r>
            <a:r>
              <a:rPr lang="ru-RU" altLang="ru-RU" sz="4400" b="1" dirty="0">
                <a:latin typeface="+mn-lt"/>
              </a:rPr>
              <a:t> </a:t>
            </a:r>
            <a:r>
              <a:rPr lang="en-GB" altLang="ru-RU" sz="4400" b="1" dirty="0" err="1">
                <a:latin typeface="+mn-lt"/>
              </a:rPr>
              <a:t>их</a:t>
            </a:r>
            <a:r>
              <a:rPr lang="ru-RU" altLang="ru-RU" sz="4400" b="1" dirty="0">
                <a:latin typeface="+mn-lt"/>
              </a:rPr>
              <a:t> </a:t>
            </a:r>
            <a:r>
              <a:rPr lang="en-GB" altLang="ru-RU" sz="4400" b="1" dirty="0" err="1">
                <a:latin typeface="+mn-lt"/>
              </a:rPr>
              <a:t>экономии</a:t>
            </a:r>
            <a:r>
              <a:rPr lang="en-GB" altLang="ru-RU" sz="4400" b="1" dirty="0">
                <a:latin typeface="+mn-lt"/>
              </a:rPr>
              <a:t>.</a:t>
            </a:r>
            <a:endParaRPr lang="ru-RU" altLang="ru-RU" sz="4400" b="1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1238</TotalTime>
  <Words>537</Words>
  <Application>Microsoft Office PowerPoint</Application>
  <PresentationFormat>Экран (4:3)</PresentationFormat>
  <Paragraphs>337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1_Оформление по умолчанию</vt:lpstr>
      <vt:lpstr>Тема урока 1.2.  Как оптимизировать семейные расходы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1414</cp:lastModifiedBy>
  <cp:revision>36</cp:revision>
  <dcterms:created xsi:type="dcterms:W3CDTF">2012-04-08T09:42:39Z</dcterms:created>
  <dcterms:modified xsi:type="dcterms:W3CDTF">2016-04-19T08:42:48Z</dcterms:modified>
</cp:coreProperties>
</file>